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0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1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9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19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2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6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93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14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41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3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30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oprof.qc.ca/BV/Pages/f1168.aspx#a2" TargetMode="External"/><Relationship Id="rId2" Type="http://schemas.openxmlformats.org/officeDocument/2006/relationships/hyperlink" Target="http://www.alloprof.qc.ca/BV/Pages/f1168.aspx#a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lloprof.qc.ca/BV/Pages/f1168.aspx#a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oprof.qc.ca/BV/pages/f1157.aspx" TargetMode="External"/><Relationship Id="rId7" Type="http://schemas.openxmlformats.org/officeDocument/2006/relationships/hyperlink" Target="http://www.alloprof.qc.ca/BV/Pages/f1138.aspx" TargetMode="External"/><Relationship Id="rId2" Type="http://schemas.openxmlformats.org/officeDocument/2006/relationships/hyperlink" Target="http://www.alloprof.qc.ca/BV/pages/f1040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oprof.qc.ca/BV/Pages/f1137.aspx" TargetMode="External"/><Relationship Id="rId5" Type="http://schemas.openxmlformats.org/officeDocument/2006/relationships/hyperlink" Target="http://www.alloprof.qc.ca/BV/Pages/f1136.aspx" TargetMode="External"/><Relationship Id="rId4" Type="http://schemas.openxmlformats.org/officeDocument/2006/relationships/hyperlink" Target="http://www.alloprof.qc.ca/BV/Pages/f1454.asp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oprof.qc.ca/BV/Pages/f1454.aspx" TargetMode="External"/><Relationship Id="rId2" Type="http://schemas.openxmlformats.org/officeDocument/2006/relationships/hyperlink" Target="http://www.alloprof.qc.ca/BV/pages/f1040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loprof.qc.ca/BV/Pages/f1138.aspx" TargetMode="External"/><Relationship Id="rId5" Type="http://schemas.openxmlformats.org/officeDocument/2006/relationships/hyperlink" Target="http://www.alloprof.qc.ca/BV/Pages/f1137.aspx" TargetMode="External"/><Relationship Id="rId4" Type="http://schemas.openxmlformats.org/officeDocument/2006/relationships/hyperlink" Target="http://www.alloprof.qc.ca/BV/Pages/f1136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oprof.qc.ca/BV/pages/f1157.aspx" TargetMode="External"/><Relationship Id="rId2" Type="http://schemas.openxmlformats.org/officeDocument/2006/relationships/hyperlink" Target="http://www.alloprof.qc.ca/BV/pages/f1040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loprof.qc.ca/BV/Pages/f1138.aspx" TargetMode="External"/><Relationship Id="rId3" Type="http://schemas.openxmlformats.org/officeDocument/2006/relationships/hyperlink" Target="http://www.alloprof.qc.ca/BV/Pages/f1232.aspx" TargetMode="External"/><Relationship Id="rId7" Type="http://schemas.openxmlformats.org/officeDocument/2006/relationships/hyperlink" Target="http://www.alloprof.qc.ca/BV/Pages/f1137.aspx" TargetMode="External"/><Relationship Id="rId2" Type="http://schemas.openxmlformats.org/officeDocument/2006/relationships/hyperlink" Target="http://www.alloprof.qc.ca/BV/Pages/f1454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loprof.qc.ca/BV/Pages/f1136.aspx" TargetMode="External"/><Relationship Id="rId5" Type="http://schemas.openxmlformats.org/officeDocument/2006/relationships/hyperlink" Target="http://www.alloprof.qc.ca/BV/Pages/f1002.aspx#a2" TargetMode="External"/><Relationship Id="rId4" Type="http://schemas.openxmlformats.org/officeDocument/2006/relationships/hyperlink" Target="http://www.alloprof.qc.ca/BV/Pages/f1013.aspx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oprof.qc.ca/BV/Pages/f1174.aspx" TargetMode="External"/><Relationship Id="rId2" Type="http://schemas.openxmlformats.org/officeDocument/2006/relationships/hyperlink" Target="http://www.alloprof.qc.ca/BV/Pages/f1168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lloprof.qc.ca/BV/Pages/f1172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La séquence </a:t>
            </a:r>
            <a:r>
              <a:rPr lang="fr-CA" dirty="0" err="1"/>
              <a:t>dialogale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http://www.alloprof.qc.ca</a:t>
            </a:r>
          </a:p>
        </p:txBody>
      </p:sp>
    </p:spTree>
    <p:extLst>
      <p:ext uri="{BB962C8B-B14F-4D97-AF65-F5344CB8AC3E}">
        <p14:creationId xmlns:p14="http://schemas.microsoft.com/office/powerpoint/2010/main" val="364768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Deux-points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600" b="1" dirty="0"/>
              <a:t>Les deux points</a:t>
            </a:r>
            <a:r>
              <a:rPr lang="fr-CA" sz="3600" dirty="0"/>
              <a:t> peuvent jouer trois rôles différents :</a:t>
            </a:r>
            <a:br>
              <a:rPr lang="fr-CA" sz="3600" dirty="0"/>
            </a:br>
            <a:r>
              <a:rPr lang="fr-CA" sz="3600" b="1" dirty="0"/>
              <a:t>1.</a:t>
            </a:r>
            <a:r>
              <a:rPr lang="fr-CA" sz="3600" dirty="0">
                <a:hlinkClick r:id="rId2"/>
              </a:rPr>
              <a:t> Introduire une explication</a:t>
            </a:r>
            <a:br>
              <a:rPr lang="fr-CA" sz="3600" dirty="0">
                <a:hlinkClick r:id="rId2"/>
              </a:rPr>
            </a:br>
            <a:r>
              <a:rPr lang="fr-CA" sz="3600" b="1" dirty="0"/>
              <a:t>2.</a:t>
            </a:r>
            <a:r>
              <a:rPr lang="fr-CA" sz="3600" dirty="0"/>
              <a:t> </a:t>
            </a:r>
            <a:r>
              <a:rPr lang="fr-CA" sz="3600" dirty="0">
                <a:hlinkClick r:id="rId3"/>
              </a:rPr>
              <a:t>Introduire une énumération</a:t>
            </a:r>
            <a:br>
              <a:rPr lang="fr-CA" sz="3600" dirty="0">
                <a:hlinkClick r:id="rId3"/>
              </a:rPr>
            </a:br>
            <a:r>
              <a:rPr lang="fr-CA" sz="3600" b="1" dirty="0"/>
              <a:t>3. </a:t>
            </a:r>
            <a:r>
              <a:rPr lang="fr-CA" sz="3600" dirty="0">
                <a:hlinkClick r:id="rId4"/>
              </a:rPr>
              <a:t>Introduire un discours direct</a:t>
            </a: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15252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Introduire une explication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7159" t="31489" r="42727" b="33044"/>
          <a:stretch/>
        </p:blipFill>
        <p:spPr>
          <a:xfrm>
            <a:off x="3487963" y="1967346"/>
            <a:ext cx="8580094" cy="277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Introduire une énumération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6932" t="24956" r="42046" b="23711"/>
          <a:stretch/>
        </p:blipFill>
        <p:spPr>
          <a:xfrm>
            <a:off x="3505199" y="1316182"/>
            <a:ext cx="8578314" cy="392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3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Introduire un discours direct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7159" t="42689" r="42500" b="38022"/>
          <a:stretch/>
        </p:blipFill>
        <p:spPr>
          <a:xfrm>
            <a:off x="3505199" y="2565445"/>
            <a:ext cx="8633308" cy="150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Dans le théâtre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7160" t="35534" r="42386" b="41444"/>
          <a:stretch/>
        </p:blipFill>
        <p:spPr>
          <a:xfrm>
            <a:off x="3463636" y="2230582"/>
            <a:ext cx="8664704" cy="180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5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guillemets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7272" t="19356" r="42500" b="61978"/>
          <a:stretch/>
        </p:blipFill>
        <p:spPr>
          <a:xfrm>
            <a:off x="3588327" y="642434"/>
            <a:ext cx="8506691" cy="144181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7160" t="33666" r="42386" b="19356"/>
          <a:stretch/>
        </p:blipFill>
        <p:spPr>
          <a:xfrm>
            <a:off x="3588327" y="2794046"/>
            <a:ext cx="8502361" cy="360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8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Tirets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7046" t="48911" r="42385" b="11888"/>
          <a:stretch/>
        </p:blipFill>
        <p:spPr>
          <a:xfrm>
            <a:off x="3516750" y="1967343"/>
            <a:ext cx="8675250" cy="30618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16750" y="1505678"/>
            <a:ext cx="5670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400" b="1" dirty="0">
                <a:solidFill>
                  <a:srgbClr val="000000"/>
                </a:solidFill>
                <a:latin typeface="Open Sans"/>
              </a:rPr>
              <a:t>Devant les répliques dans un dialogue</a:t>
            </a:r>
          </a:p>
        </p:txBody>
      </p:sp>
    </p:spTree>
    <p:extLst>
      <p:ext uri="{BB962C8B-B14F-4D97-AF65-F5344CB8AC3E}">
        <p14:creationId xmlns:p14="http://schemas.microsoft.com/office/powerpoint/2010/main" val="35579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À votre tour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En équipe de 2</a:t>
            </a:r>
          </a:p>
          <a:p>
            <a:r>
              <a:rPr lang="fr-CA" sz="3200" dirty="0"/>
              <a:t>Prenez une bande-dessinée</a:t>
            </a:r>
          </a:p>
          <a:p>
            <a:r>
              <a:rPr lang="fr-CA" sz="3200" dirty="0"/>
              <a:t>Analysez une séquence </a:t>
            </a:r>
            <a:r>
              <a:rPr lang="fr-CA" sz="3200" dirty="0" err="1"/>
              <a:t>dialogale</a:t>
            </a:r>
            <a:r>
              <a:rPr lang="fr-CA" sz="3200" dirty="0"/>
              <a:t> selon les éléments que nous venons de voir:</a:t>
            </a:r>
          </a:p>
          <a:p>
            <a:pPr lvl="1"/>
            <a:r>
              <a:rPr lang="fr-CA" sz="2800" dirty="0"/>
              <a:t>Les 3 phases</a:t>
            </a:r>
          </a:p>
          <a:p>
            <a:pPr lvl="1"/>
            <a:r>
              <a:rPr lang="fr-CA" sz="2800" dirty="0"/>
              <a:t>Les particularités</a:t>
            </a:r>
          </a:p>
          <a:p>
            <a:pPr lvl="1"/>
            <a:r>
              <a:rPr lang="fr-CA" sz="2800" dirty="0"/>
              <a:t>Les temps de verbe</a:t>
            </a:r>
          </a:p>
          <a:p>
            <a:pPr lvl="1"/>
            <a:r>
              <a:rPr lang="fr-CA" sz="2800" dirty="0"/>
              <a:t>La ponctuation</a:t>
            </a:r>
          </a:p>
        </p:txBody>
      </p:sp>
    </p:spTree>
    <p:extLst>
      <p:ext uri="{BB962C8B-B14F-4D97-AF65-F5344CB8AC3E}">
        <p14:creationId xmlns:p14="http://schemas.microsoft.com/office/powerpoint/2010/main" val="42568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308163"/>
              </p:ext>
            </p:extLst>
          </p:nvPr>
        </p:nvGraphicFramePr>
        <p:xfrm>
          <a:off x="1987395" y="0"/>
          <a:ext cx="8128000" cy="688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6956">
                  <a:extLst>
                    <a:ext uri="{9D8B030D-6E8A-4147-A177-3AD203B41FA5}">
                      <a16:colId xmlns:a16="http://schemas.microsoft.com/office/drawing/2014/main" val="2768709045"/>
                    </a:ext>
                  </a:extLst>
                </a:gridCol>
                <a:gridCol w="6789688">
                  <a:extLst>
                    <a:ext uri="{9D8B030D-6E8A-4147-A177-3AD203B41FA5}">
                      <a16:colId xmlns:a16="http://schemas.microsoft.com/office/drawing/2014/main" val="2957182349"/>
                    </a:ext>
                  </a:extLst>
                </a:gridCol>
                <a:gridCol w="571356">
                  <a:extLst>
                    <a:ext uri="{9D8B030D-6E8A-4147-A177-3AD203B41FA5}">
                      <a16:colId xmlns:a16="http://schemas.microsoft.com/office/drawing/2014/main" val="155199694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fr-CA" sz="1600" dirty="0"/>
                        <a:t>Les 3 phases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713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2" indent="0"/>
                      <a:r>
                        <a:rPr lang="fr-CA" sz="1600" dirty="0"/>
                        <a:t>Phase d’ouverture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276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2" indent="0"/>
                      <a:r>
                        <a:rPr lang="fr-CA" sz="1600" dirty="0"/>
                        <a:t>Phase de regroupement d’interactions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140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/>
                        <a:t>Phase de clôture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62808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fr-CA" sz="1600" dirty="0"/>
                        <a:t>Les particularités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517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600" dirty="0"/>
                        <a:t>La présence des noms des personnages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112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600" dirty="0"/>
                        <a:t>Utilisation de </a:t>
                      </a:r>
                      <a:r>
                        <a:rPr lang="fr-CA" sz="1600" b="1" dirty="0">
                          <a:hlinkClick r:id="rId2"/>
                        </a:rPr>
                        <a:t>discours rapportés directs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175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600" dirty="0"/>
                        <a:t>Présence de </a:t>
                      </a:r>
                      <a:r>
                        <a:rPr lang="fr-CA" sz="1600" b="1" dirty="0">
                          <a:hlinkClick r:id="rId3"/>
                        </a:rPr>
                        <a:t>phrases incises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537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600" dirty="0"/>
                        <a:t>Présence de </a:t>
                      </a:r>
                      <a:r>
                        <a:rPr lang="fr-CA" sz="1600" b="1" dirty="0">
                          <a:hlinkClick r:id="rId4"/>
                        </a:rPr>
                        <a:t>marques énonciatives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357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600" dirty="0"/>
                        <a:t>Utilisation de la </a:t>
                      </a:r>
                      <a:r>
                        <a:rPr lang="fr-CA" sz="1600" b="1" dirty="0"/>
                        <a:t>langue orale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33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600" dirty="0"/>
                        <a:t>Présence de plusieurs phrases </a:t>
                      </a:r>
                      <a:r>
                        <a:rPr lang="fr-CA" sz="1600" b="1" dirty="0">
                          <a:hlinkClick r:id="rId5"/>
                        </a:rPr>
                        <a:t>exclamatives</a:t>
                      </a:r>
                      <a:r>
                        <a:rPr lang="fr-CA" sz="1600" dirty="0"/>
                        <a:t>, </a:t>
                      </a:r>
                      <a:r>
                        <a:rPr lang="fr-CA" sz="1600" b="1" dirty="0">
                          <a:hlinkClick r:id="rId6"/>
                        </a:rPr>
                        <a:t>impératives</a:t>
                      </a:r>
                      <a:r>
                        <a:rPr lang="fr-CA" sz="1600" b="1" dirty="0"/>
                        <a:t> </a:t>
                      </a:r>
                      <a:r>
                        <a:rPr lang="fr-CA" sz="1600" dirty="0"/>
                        <a:t>et </a:t>
                      </a:r>
                      <a:r>
                        <a:rPr lang="fr-CA" sz="1600" b="1" dirty="0">
                          <a:hlinkClick r:id="rId7"/>
                        </a:rPr>
                        <a:t>interrogatives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95272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fr-CA" sz="1600" dirty="0"/>
                        <a:t>Les temps de verbe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707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600" dirty="0"/>
                        <a:t>Dans le dialogue, cependant, les temps de verbes sont ceux employés par les personnages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256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600" dirty="0"/>
                        <a:t>Utilisation de verbes de parole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3032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fr-CA" sz="1600" dirty="0"/>
                        <a:t>La ponctuation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587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600" dirty="0"/>
                        <a:t>Utilisation du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249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600" dirty="0"/>
                        <a:t>Utilisation du 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427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600" dirty="0"/>
                        <a:t>Utilisation des «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687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6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844188"/>
              </p:ext>
            </p:extLst>
          </p:nvPr>
        </p:nvGraphicFramePr>
        <p:xfrm>
          <a:off x="3461748" y="189344"/>
          <a:ext cx="8519532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683">
                  <a:extLst>
                    <a:ext uri="{9D8B030D-6E8A-4147-A177-3AD203B41FA5}">
                      <a16:colId xmlns:a16="http://schemas.microsoft.com/office/drawing/2014/main" val="2768709045"/>
                    </a:ext>
                  </a:extLst>
                </a:gridCol>
                <a:gridCol w="7654849">
                  <a:extLst>
                    <a:ext uri="{9D8B030D-6E8A-4147-A177-3AD203B41FA5}">
                      <a16:colId xmlns:a16="http://schemas.microsoft.com/office/drawing/2014/main" val="295718234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fr-CA" sz="2400" dirty="0"/>
                        <a:t>Les 3 phases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713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2" indent="0"/>
                      <a:r>
                        <a:rPr lang="fr-CA" sz="2400" dirty="0"/>
                        <a:t>Phase d’ouverture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276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2" indent="0"/>
                      <a:r>
                        <a:rPr lang="fr-CA" sz="2400" dirty="0"/>
                        <a:t>Phase de regroupement d’interactions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140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/>
                        <a:t>Phase de clôture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62808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fr-CA" sz="2400" dirty="0"/>
                        <a:t>Les particularités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517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La présence des noms des personnages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112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Utilisation de </a:t>
                      </a:r>
                      <a:r>
                        <a:rPr lang="fr-CA" sz="2400" b="1" dirty="0">
                          <a:hlinkClick r:id="rId2"/>
                        </a:rPr>
                        <a:t>discours rapportés directs</a:t>
                      </a:r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175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Présence de </a:t>
                      </a:r>
                      <a:r>
                        <a:rPr lang="fr-CA" sz="2400" b="1" dirty="0">
                          <a:hlinkClick r:id="rId3"/>
                        </a:rPr>
                        <a:t>marques énonciatives</a:t>
                      </a:r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357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Utilisation de la </a:t>
                      </a:r>
                      <a:r>
                        <a:rPr lang="fr-CA" sz="2400" b="1" dirty="0"/>
                        <a:t>langue orale</a:t>
                      </a:r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33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Présence de plusieurs phrases </a:t>
                      </a:r>
                      <a:r>
                        <a:rPr lang="fr-CA" sz="2400" b="1" dirty="0">
                          <a:hlinkClick r:id="rId4"/>
                        </a:rPr>
                        <a:t>exclamatives</a:t>
                      </a:r>
                      <a:r>
                        <a:rPr lang="fr-CA" sz="2400" dirty="0"/>
                        <a:t>, </a:t>
                      </a:r>
                      <a:r>
                        <a:rPr lang="fr-CA" sz="2400" b="1" dirty="0">
                          <a:hlinkClick r:id="rId5"/>
                        </a:rPr>
                        <a:t>impératives</a:t>
                      </a:r>
                      <a:r>
                        <a:rPr lang="fr-CA" sz="2400" b="1" dirty="0"/>
                        <a:t> </a:t>
                      </a:r>
                      <a:r>
                        <a:rPr lang="fr-CA" sz="2400" dirty="0"/>
                        <a:t>et </a:t>
                      </a:r>
                      <a:r>
                        <a:rPr lang="fr-CA" sz="2400" b="1" dirty="0">
                          <a:hlinkClick r:id="rId6"/>
                        </a:rPr>
                        <a:t>interrogatives</a:t>
                      </a:r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95272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fr-CA" sz="2400" dirty="0"/>
                        <a:t>Les temps de verbe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707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Dans le dialogue, cependant, les temps de verbes sont ceux employés par les personnages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256197"/>
                  </a:ext>
                </a:extLst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bédé</a:t>
            </a:r>
          </a:p>
        </p:txBody>
      </p:sp>
    </p:spTree>
    <p:extLst>
      <p:ext uri="{BB962C8B-B14F-4D97-AF65-F5344CB8AC3E}">
        <p14:creationId xmlns:p14="http://schemas.microsoft.com/office/powerpoint/2010/main" val="3330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séquence </a:t>
            </a:r>
            <a:r>
              <a:rPr lang="fr-CA" dirty="0" err="1"/>
              <a:t>dialogale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sz="3200" dirty="0"/>
              <a:t>Index</a:t>
            </a:r>
          </a:p>
          <a:p>
            <a:pPr lvl="1"/>
            <a:r>
              <a:rPr lang="fr-CA" sz="2800" dirty="0"/>
              <a:t>3 phases</a:t>
            </a:r>
          </a:p>
          <a:p>
            <a:pPr lvl="2"/>
            <a:r>
              <a:rPr lang="fr-CA" sz="2400" dirty="0"/>
              <a:t>Phase d’ouverture</a:t>
            </a:r>
          </a:p>
          <a:p>
            <a:pPr lvl="2"/>
            <a:r>
              <a:rPr lang="fr-CA" sz="2400" dirty="0"/>
              <a:t>phase de regroupement d’interactions</a:t>
            </a:r>
          </a:p>
          <a:p>
            <a:pPr lvl="2"/>
            <a:r>
              <a:rPr lang="fr-CA" sz="2400" dirty="0"/>
              <a:t>phase de clôture </a:t>
            </a:r>
          </a:p>
          <a:p>
            <a:pPr lvl="1"/>
            <a:r>
              <a:rPr lang="fr-CA" sz="2800" dirty="0"/>
              <a:t>Particularités</a:t>
            </a:r>
          </a:p>
          <a:p>
            <a:pPr lvl="1"/>
            <a:r>
              <a:rPr lang="fr-CA" sz="2800" dirty="0"/>
              <a:t>Temps de verbe</a:t>
            </a:r>
          </a:p>
          <a:p>
            <a:pPr lvl="2"/>
            <a:r>
              <a:rPr lang="fr-CA" sz="2400" dirty="0"/>
              <a:t> Verbes annonçant la prise de parole.</a:t>
            </a:r>
          </a:p>
          <a:p>
            <a:pPr lvl="2"/>
            <a:r>
              <a:rPr lang="fr-CA" sz="2400" dirty="0"/>
              <a:t>Selon si nous sommes dans le récit ou dans le dialogue.</a:t>
            </a:r>
          </a:p>
          <a:p>
            <a:pPr lvl="1"/>
            <a:r>
              <a:rPr lang="fr-CA" sz="2800" dirty="0"/>
              <a:t>Ponctuation</a:t>
            </a:r>
          </a:p>
          <a:p>
            <a:pPr lvl="2"/>
            <a:r>
              <a:rPr lang="fr-CA" sz="2400" dirty="0"/>
              <a:t>les deux points</a:t>
            </a:r>
          </a:p>
          <a:p>
            <a:pPr lvl="2"/>
            <a:r>
              <a:rPr lang="fr-CA" sz="2400" dirty="0"/>
              <a:t>les guillemets</a:t>
            </a:r>
          </a:p>
          <a:p>
            <a:pPr lvl="2"/>
            <a:r>
              <a:rPr lang="fr-CA" sz="2400" dirty="0"/>
              <a:t>les tirets. </a:t>
            </a:r>
          </a:p>
        </p:txBody>
      </p:sp>
    </p:spTree>
    <p:extLst>
      <p:ext uri="{BB962C8B-B14F-4D97-AF65-F5344CB8AC3E}">
        <p14:creationId xmlns:p14="http://schemas.microsoft.com/office/powerpoint/2010/main" val="167471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2038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Dialogue avec vous-même, en 2038!</a:t>
            </a:r>
          </a:p>
          <a:p>
            <a:r>
              <a:rPr lang="fr-CA" dirty="0" smtClean="0"/>
              <a:t>Environ 225 mots</a:t>
            </a:r>
          </a:p>
          <a:p>
            <a:pPr lvl="1"/>
            <a:r>
              <a:rPr lang="fr-CA" dirty="0" smtClean="0"/>
              <a:t>Quel est votre emploi?</a:t>
            </a:r>
          </a:p>
          <a:p>
            <a:pPr lvl="1"/>
            <a:r>
              <a:rPr lang="fr-CA" dirty="0" smtClean="0"/>
              <a:t>Quel a été votre parcours?</a:t>
            </a:r>
          </a:p>
          <a:p>
            <a:pPr lvl="2"/>
            <a:r>
              <a:rPr lang="fr-CA" dirty="0" smtClean="0"/>
              <a:t>Études</a:t>
            </a:r>
          </a:p>
          <a:p>
            <a:pPr lvl="2"/>
            <a:r>
              <a:rPr lang="fr-CA" dirty="0" smtClean="0"/>
              <a:t>Emplois que tu as occupé avant?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5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3 phases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CA" sz="2800" dirty="0"/>
              <a:t>Phase d’ouverture:</a:t>
            </a:r>
          </a:p>
          <a:p>
            <a:pPr marL="960120" lvl="1" indent="-457200">
              <a:buFont typeface="+mj-lt"/>
              <a:buAutoNum type="alphaLcPeriod"/>
            </a:pPr>
            <a:r>
              <a:rPr lang="fr-CA" sz="2400" dirty="0"/>
              <a:t>L’intention de communication (une dispute, une demande, etc.)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800" dirty="0"/>
              <a:t>Phase d’interaction:</a:t>
            </a:r>
          </a:p>
          <a:p>
            <a:pPr marL="960120" lvl="1" indent="-457200">
              <a:buFont typeface="+mj-lt"/>
              <a:buAutoNum type="alphaLcPeriod"/>
            </a:pPr>
            <a:r>
              <a:rPr lang="fr-CA" sz="2400" dirty="0"/>
              <a:t>La discussion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800" dirty="0"/>
              <a:t>Phase de clôture</a:t>
            </a:r>
          </a:p>
          <a:p>
            <a:pPr marL="960120" lvl="1" indent="-457200">
              <a:buFont typeface="+mj-lt"/>
              <a:buAutoNum type="alphaLcPeriod"/>
            </a:pPr>
            <a:r>
              <a:rPr lang="fr-CA" sz="2400" dirty="0"/>
              <a:t>La fin du dialogue</a:t>
            </a:r>
          </a:p>
        </p:txBody>
      </p:sp>
    </p:spTree>
    <p:extLst>
      <p:ext uri="{BB962C8B-B14F-4D97-AF65-F5344CB8AC3E}">
        <p14:creationId xmlns:p14="http://schemas.microsoft.com/office/powerpoint/2010/main" val="38202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7045" t="7533" r="42500" b="13133"/>
          <a:stretch/>
        </p:blipFill>
        <p:spPr>
          <a:xfrm>
            <a:off x="3478957" y="498763"/>
            <a:ext cx="8568520" cy="613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Particularités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sz="2800" dirty="0"/>
              <a:t>La présence des noms des personnages:</a:t>
            </a:r>
          </a:p>
          <a:p>
            <a:pPr lvl="1"/>
            <a:r>
              <a:rPr lang="fr-CA" sz="2400" i="1" dirty="0"/>
              <a:t>-Avez-vous entendu? demanda </a:t>
            </a:r>
            <a:r>
              <a:rPr lang="fr-CA" sz="2400" b="1" i="1" dirty="0"/>
              <a:t>Éric</a:t>
            </a:r>
            <a:r>
              <a:rPr lang="fr-CA" sz="2400" i="1" dirty="0"/>
              <a:t>. </a:t>
            </a:r>
            <a:r>
              <a:rPr lang="fr-CA" sz="2400" dirty="0"/>
              <a:t/>
            </a:r>
            <a:br>
              <a:rPr lang="fr-CA" sz="2400" dirty="0"/>
            </a:br>
            <a:r>
              <a:rPr lang="fr-CA" sz="2400" i="1" dirty="0"/>
              <a:t>-Entendu quoi? répliqua </a:t>
            </a:r>
            <a:r>
              <a:rPr lang="fr-CA" sz="2400" b="1" i="1" dirty="0"/>
              <a:t>Jean-Marc</a:t>
            </a:r>
            <a:r>
              <a:rPr lang="fr-CA" sz="2400" i="1" dirty="0"/>
              <a:t>. </a:t>
            </a:r>
          </a:p>
          <a:p>
            <a:r>
              <a:rPr lang="fr-CA" sz="2800" dirty="0"/>
              <a:t>Utilisation de </a:t>
            </a:r>
            <a:r>
              <a:rPr lang="fr-CA" sz="2800" b="1" dirty="0">
                <a:hlinkClick r:id="rId2"/>
              </a:rPr>
              <a:t>discours rapportés directs</a:t>
            </a:r>
            <a:r>
              <a:rPr lang="fr-CA" sz="2800" dirty="0"/>
              <a:t>, c’est-à-dire qu’on retranscrit les paroles des personnages telles qu’ils les énoncent;</a:t>
            </a:r>
          </a:p>
          <a:p>
            <a:pPr lvl="1"/>
            <a:r>
              <a:rPr lang="fr-CA" sz="2400" b="1" i="1" dirty="0"/>
              <a:t>-As-tu étudié pour l'examen?</a:t>
            </a:r>
            <a:r>
              <a:rPr lang="fr-CA" sz="2400" i="1" dirty="0"/>
              <a:t> demanda le jeune garçon. </a:t>
            </a:r>
            <a:r>
              <a:rPr lang="fr-CA" sz="2400" dirty="0"/>
              <a:t/>
            </a:r>
            <a:br>
              <a:rPr lang="fr-CA" sz="2400" dirty="0"/>
            </a:br>
            <a:r>
              <a:rPr lang="fr-CA" sz="2400" b="1" i="1" dirty="0"/>
              <a:t>-Pas tant. Mais bon. </a:t>
            </a:r>
          </a:p>
          <a:p>
            <a:r>
              <a:rPr lang="fr-CA" sz="2800" dirty="0"/>
              <a:t>Présence de </a:t>
            </a:r>
            <a:r>
              <a:rPr lang="fr-CA" sz="2800" b="1" dirty="0">
                <a:hlinkClick r:id="rId3"/>
              </a:rPr>
              <a:t>phrases incises</a:t>
            </a:r>
            <a:r>
              <a:rPr lang="fr-CA" sz="2800" b="1" dirty="0"/>
              <a:t> </a:t>
            </a:r>
            <a:r>
              <a:rPr lang="fr-CA" sz="2800" dirty="0"/>
              <a:t>​(incluant des verbes de paroles);</a:t>
            </a:r>
          </a:p>
          <a:p>
            <a:pPr lvl="1"/>
            <a:r>
              <a:rPr lang="fr-CA" sz="2400" i="1" dirty="0"/>
              <a:t>-Comme c'est beau!</a:t>
            </a:r>
            <a:r>
              <a:rPr lang="fr-CA" sz="2400" b="1" i="1" dirty="0"/>
              <a:t> s'exclama la mère</a:t>
            </a:r>
            <a:r>
              <a:rPr lang="fr-CA" sz="2400" i="1" dirty="0"/>
              <a:t>. </a:t>
            </a:r>
            <a:br>
              <a:rPr lang="fr-CA" sz="2400" i="1" dirty="0"/>
            </a:br>
            <a:r>
              <a:rPr lang="fr-CA" sz="2400" i="1" dirty="0"/>
              <a:t>-Vraiment, </a:t>
            </a:r>
            <a:r>
              <a:rPr lang="fr-CA" sz="2400" b="1" i="1" dirty="0"/>
              <a:t>renchérit le père</a:t>
            </a:r>
            <a:r>
              <a:rPr lang="fr-CA" sz="2400" i="1" dirty="0"/>
              <a:t>, tu as fait un beau dessin. 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199008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Particularités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69268" y="401444"/>
            <a:ext cx="7315200" cy="6255834"/>
          </a:xfrm>
        </p:spPr>
        <p:txBody>
          <a:bodyPr>
            <a:normAutofit/>
          </a:bodyPr>
          <a:lstStyle/>
          <a:p>
            <a:r>
              <a:rPr lang="fr-CA" sz="2400" dirty="0"/>
              <a:t>Présence de </a:t>
            </a:r>
            <a:r>
              <a:rPr lang="fr-CA" sz="2400" b="1" dirty="0">
                <a:hlinkClick r:id="rId2"/>
              </a:rPr>
              <a:t>marques énonciatives</a:t>
            </a:r>
            <a:r>
              <a:rPr lang="fr-CA" sz="2400" dirty="0"/>
              <a:t> (je, tu, moi, ton, etc.);</a:t>
            </a:r>
          </a:p>
          <a:p>
            <a:pPr lvl="1"/>
            <a:r>
              <a:rPr lang="fr-CA" sz="2000" i="1" dirty="0"/>
              <a:t>-As-</a:t>
            </a:r>
            <a:r>
              <a:rPr lang="fr-CA" sz="2000" b="1" i="1" dirty="0"/>
              <a:t>tu</a:t>
            </a:r>
            <a:r>
              <a:rPr lang="fr-CA" sz="2000" i="1" dirty="0"/>
              <a:t> vu la nouvelle émission pour adolescents?</a:t>
            </a:r>
            <a:r>
              <a:rPr lang="fr-CA" sz="2800" dirty="0"/>
              <a:t/>
            </a:r>
            <a:br>
              <a:rPr lang="fr-CA" sz="2800" dirty="0"/>
            </a:br>
            <a:r>
              <a:rPr lang="fr-CA" sz="2000" i="1" dirty="0"/>
              <a:t>-Non, </a:t>
            </a:r>
            <a:r>
              <a:rPr lang="fr-CA" sz="2000" b="1" i="1" dirty="0"/>
              <a:t>je</a:t>
            </a:r>
            <a:r>
              <a:rPr lang="fr-CA" sz="2000" i="1" dirty="0"/>
              <a:t> n'en ai pas entendu parler. C'est quoi? </a:t>
            </a:r>
          </a:p>
          <a:p>
            <a:r>
              <a:rPr lang="fr-CA" sz="2400" dirty="0"/>
              <a:t>Utilisation de la </a:t>
            </a:r>
            <a:r>
              <a:rPr lang="fr-CA" sz="2400" b="1" dirty="0"/>
              <a:t>langue orale</a:t>
            </a:r>
            <a:r>
              <a:rPr lang="fr-CA" sz="2400" dirty="0"/>
              <a:t> (ou présence de marques d’oralité si le texte est écrit) : hésitations, </a:t>
            </a:r>
            <a:r>
              <a:rPr lang="fr-CA" sz="2400" dirty="0" err="1">
                <a:hlinkClick r:id="rId3"/>
              </a:rPr>
              <a:t>interject</a:t>
            </a:r>
            <a:r>
              <a:rPr lang="fr-CA" sz="2400" dirty="0">
                <a:hlinkClick r:id="rId3"/>
              </a:rPr>
              <a:t>​​​ions</a:t>
            </a:r>
            <a:r>
              <a:rPr lang="fr-CA" sz="2400" dirty="0"/>
              <a:t>, </a:t>
            </a:r>
            <a:r>
              <a:rPr lang="fr-CA" sz="2400" dirty="0">
                <a:hlinkClick r:id="rId4"/>
              </a:rPr>
              <a:t>abréviations​</a:t>
            </a:r>
            <a:r>
              <a:rPr lang="fr-CA" sz="2400" dirty="0"/>
              <a:t>, </a:t>
            </a:r>
            <a:r>
              <a:rPr lang="fr-CA" sz="2400" dirty="0">
                <a:hlinkClick r:id="rId5"/>
              </a:rPr>
              <a:t>registre de langue plus familier​</a:t>
            </a:r>
            <a:r>
              <a:rPr lang="fr-CA" sz="2400" dirty="0"/>
              <a:t>, omission de certaines syllabes, inversion de l'ordre habituel de la phrase, etc.; ​</a:t>
            </a:r>
          </a:p>
          <a:p>
            <a:pPr lvl="1"/>
            <a:r>
              <a:rPr lang="fr-CA" sz="2000" i="1" dirty="0"/>
              <a:t>-</a:t>
            </a:r>
            <a:r>
              <a:rPr lang="fr-CA" sz="2000" b="1" i="1" dirty="0"/>
              <a:t>S'lut</a:t>
            </a:r>
            <a:r>
              <a:rPr lang="fr-CA" sz="2000" i="1" dirty="0"/>
              <a:t>. </a:t>
            </a:r>
            <a:r>
              <a:rPr lang="fr-CA" sz="2000" b="1" i="1" dirty="0"/>
              <a:t>Ça va pas</a:t>
            </a:r>
            <a:r>
              <a:rPr lang="fr-CA" sz="2000" i="1" dirty="0"/>
              <a:t>?</a:t>
            </a:r>
            <a:r>
              <a:rPr lang="fr-CA" sz="2800" dirty="0"/>
              <a:t/>
            </a:r>
            <a:br>
              <a:rPr lang="fr-CA" sz="2800" dirty="0"/>
            </a:br>
            <a:r>
              <a:rPr lang="fr-CA" sz="2000" i="1" dirty="0"/>
              <a:t>-Non, j'ai perdu mon </a:t>
            </a:r>
            <a:r>
              <a:rPr lang="fr-CA" sz="2000" b="1" i="1" dirty="0" err="1"/>
              <a:t>cell</a:t>
            </a:r>
            <a:r>
              <a:rPr lang="fr-CA" sz="2000" i="1" dirty="0"/>
              <a:t>. </a:t>
            </a:r>
            <a:r>
              <a:rPr lang="fr-CA" sz="2800" dirty="0"/>
              <a:t/>
            </a:r>
            <a:br>
              <a:rPr lang="fr-CA" sz="2800" dirty="0"/>
            </a:br>
            <a:r>
              <a:rPr lang="fr-CA" sz="2000" i="1" dirty="0"/>
              <a:t>-</a:t>
            </a:r>
            <a:r>
              <a:rPr lang="fr-CA" sz="2000" b="1" i="1" dirty="0"/>
              <a:t>Zut! </a:t>
            </a:r>
            <a:r>
              <a:rPr lang="fr-CA" sz="2000" i="1" dirty="0"/>
              <a:t>Es-tu allé voir aux objets perdus? ​</a:t>
            </a:r>
            <a:endParaRPr lang="fr-CA" sz="2400" i="1" dirty="0"/>
          </a:p>
          <a:p>
            <a:r>
              <a:rPr lang="fr-CA" sz="2400" dirty="0"/>
              <a:t>Présence de plusieurs phrases </a:t>
            </a:r>
            <a:r>
              <a:rPr lang="fr-CA" sz="2400" b="1" dirty="0">
                <a:hlinkClick r:id="rId6"/>
              </a:rPr>
              <a:t>exclamatives</a:t>
            </a:r>
            <a:r>
              <a:rPr lang="fr-CA" sz="2400" dirty="0"/>
              <a:t>, </a:t>
            </a:r>
            <a:r>
              <a:rPr lang="fr-CA" sz="2400" b="1" dirty="0">
                <a:hlinkClick r:id="rId7"/>
              </a:rPr>
              <a:t>impératives</a:t>
            </a:r>
            <a:r>
              <a:rPr lang="fr-CA" sz="2400" b="1" dirty="0"/>
              <a:t> </a:t>
            </a:r>
            <a:r>
              <a:rPr lang="fr-CA" sz="2400" dirty="0"/>
              <a:t>et </a:t>
            </a:r>
            <a:r>
              <a:rPr lang="fr-CA" sz="2400" b="1" dirty="0">
                <a:hlinkClick r:id="rId8"/>
              </a:rPr>
              <a:t>interrogatives</a:t>
            </a:r>
            <a:r>
              <a:rPr lang="fr-CA" sz="2400" dirty="0"/>
              <a:t>;</a:t>
            </a:r>
          </a:p>
          <a:p>
            <a:pPr lvl="1"/>
            <a:r>
              <a:rPr lang="fr-CA" sz="2000" i="1" dirty="0"/>
              <a:t>«​ Quelle bonne idée</a:t>
            </a:r>
            <a:r>
              <a:rPr lang="fr-CA" sz="2000" b="1" i="1" dirty="0"/>
              <a:t>! </a:t>
            </a:r>
            <a:r>
              <a:rPr lang="fr-CA" sz="2000" dirty="0"/>
              <a:t/>
            </a:r>
            <a:br>
              <a:rPr lang="fr-CA" sz="2000" dirty="0"/>
            </a:br>
            <a:r>
              <a:rPr lang="fr-CA" sz="2000" i="1" dirty="0"/>
              <a:t>-Tu trouves</a:t>
            </a:r>
            <a:r>
              <a:rPr lang="fr-CA" sz="2000" b="1" i="1" dirty="0"/>
              <a:t>?​</a:t>
            </a:r>
            <a:r>
              <a:rPr lang="fr-CA" sz="2000" dirty="0"/>
              <a:t/>
            </a:r>
            <a:br>
              <a:rPr lang="fr-CA" sz="2000" dirty="0"/>
            </a:br>
            <a:r>
              <a:rPr lang="fr-CA" sz="2000" i="1" dirty="0"/>
              <a:t>-Absolument. </a:t>
            </a:r>
            <a:r>
              <a:rPr lang="fr-CA" sz="2000" b="1" i="1" dirty="0"/>
              <a:t>Réalisons</a:t>
            </a:r>
            <a:r>
              <a:rPr lang="fr-CA" sz="2000" i="1" dirty="0"/>
              <a:t> cela</a:t>
            </a:r>
            <a:r>
              <a:rPr lang="fr-CA" sz="2000" b="1" i="1" dirty="0"/>
              <a:t>! </a:t>
            </a:r>
            <a:r>
              <a:rPr lang="fr-CA" sz="2000" i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8456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Temps de verbe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dirty="0"/>
              <a:t>Variation dans les</a:t>
            </a:r>
            <a:r>
              <a:rPr lang="fr-CA" sz="2800" b="1" dirty="0"/>
              <a:t> temps de verbes </a:t>
            </a:r>
            <a:r>
              <a:rPr lang="fr-CA" sz="2800" dirty="0"/>
              <a:t>: dans un dialogue enchâssé dans un récit​, ​les verbes de paroles sont dans le même système verbal que le récit.​ Dans le dialogue, cependant, les temps de verbes sont ceux employés par les personnages; </a:t>
            </a:r>
          </a:p>
          <a:p>
            <a:pPr lvl="1"/>
            <a:r>
              <a:rPr lang="fr-CA" sz="2400" i="1" dirty="0"/>
              <a:t>L'homme lui </a:t>
            </a:r>
            <a:r>
              <a:rPr lang="fr-CA" sz="2400" b="1" i="1" dirty="0"/>
              <a:t>répondit </a:t>
            </a:r>
            <a:r>
              <a:rPr lang="fr-CA" sz="2400" i="1" dirty="0"/>
              <a:t>très clairement. </a:t>
            </a:r>
            <a:r>
              <a:rPr lang="fr-CA" sz="2400" dirty="0"/>
              <a:t/>
            </a:r>
            <a:br>
              <a:rPr lang="fr-CA" sz="2400" dirty="0"/>
            </a:br>
            <a:r>
              <a:rPr lang="fr-CA" sz="2400" i="1" dirty="0"/>
              <a:t>«​ Je ne</a:t>
            </a:r>
            <a:r>
              <a:rPr lang="fr-CA" sz="2400" b="1" i="1" dirty="0"/>
              <a:t> viens</a:t>
            </a:r>
            <a:r>
              <a:rPr lang="fr-CA" sz="2400" i="1" dirty="0"/>
              <a:t> pas avec toi. </a:t>
            </a:r>
            <a:r>
              <a:rPr lang="fr-CA" sz="2400" dirty="0"/>
              <a:t/>
            </a:r>
            <a:br>
              <a:rPr lang="fr-CA" sz="2400" dirty="0"/>
            </a:br>
            <a:r>
              <a:rPr lang="fr-CA" sz="2400" i="1" dirty="0"/>
              <a:t>-Pourquoi?</a:t>
            </a:r>
            <a:r>
              <a:rPr lang="fr-CA" sz="2400" dirty="0"/>
              <a:t/>
            </a:r>
            <a:br>
              <a:rPr lang="fr-CA" sz="2400" dirty="0"/>
            </a:br>
            <a:r>
              <a:rPr lang="fr-CA" sz="2400" i="1" dirty="0"/>
              <a:t>-Parce que je ne te </a:t>
            </a:r>
            <a:r>
              <a:rPr lang="fr-CA" sz="2400" b="1" i="1" dirty="0"/>
              <a:t>fais</a:t>
            </a:r>
            <a:r>
              <a:rPr lang="fr-CA" sz="2400" i="1" dirty="0"/>
              <a:t> pas confiance. »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2177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verbes de parole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dire, affirmer, déclarer, répéter, annoncer, ajouter, poursuivre, reprendre, préciser, confirmer, apprendre, raconter, noter, conclure, révéler, dévoiler, expliquer…</a:t>
            </a:r>
          </a:p>
          <a:p>
            <a:r>
              <a:rPr lang="fr-CA" sz="3200" dirty="0"/>
              <a:t>demander, questionner, interroger, s'enquérir, s'informer, se renseigner…</a:t>
            </a:r>
          </a:p>
        </p:txBody>
      </p:sp>
    </p:spTree>
    <p:extLst>
      <p:ext uri="{BB962C8B-B14F-4D97-AF65-F5344CB8AC3E}">
        <p14:creationId xmlns:p14="http://schemas.microsoft.com/office/powerpoint/2010/main" val="62419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Ponctuation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Ponctuation</a:t>
            </a:r>
            <a:r>
              <a:rPr lang="fr-CA" sz="3200" dirty="0"/>
              <a:t> spécifique au discours rapporté (</a:t>
            </a:r>
            <a:r>
              <a:rPr lang="fr-CA" sz="3200" dirty="0">
                <a:hlinkClick r:id="rId2"/>
              </a:rPr>
              <a:t>deux-points</a:t>
            </a:r>
            <a:r>
              <a:rPr lang="fr-CA" sz="3200" dirty="0"/>
              <a:t>, </a:t>
            </a:r>
            <a:r>
              <a:rPr lang="fr-CA" sz="3200" dirty="0">
                <a:hlinkClick r:id="rId3"/>
              </a:rPr>
              <a:t>guillemets</a:t>
            </a:r>
            <a:r>
              <a:rPr lang="fr-CA" sz="3200" dirty="0"/>
              <a:t>, </a:t>
            </a:r>
            <a:r>
              <a:rPr lang="fr-CA" sz="3200" dirty="0">
                <a:hlinkClick r:id="rId4"/>
              </a:rPr>
              <a:t>tirets</a:t>
            </a:r>
            <a:r>
              <a:rPr lang="fr-CA" sz="3200" dirty="0"/>
              <a:t>);</a:t>
            </a:r>
          </a:p>
          <a:p>
            <a:pPr lvl="1"/>
            <a:r>
              <a:rPr lang="fr-CA" sz="2800" i="1" dirty="0"/>
              <a:t>L'homme le reconnut et s'écria</a:t>
            </a:r>
            <a:r>
              <a:rPr lang="fr-CA" sz="2800" b="1" i="1" dirty="0"/>
              <a:t>:</a:t>
            </a:r>
            <a:r>
              <a:rPr lang="fr-CA" sz="2800" i="1" dirty="0"/>
              <a:t> </a:t>
            </a:r>
            <a:r>
              <a:rPr lang="fr-CA" sz="2800" dirty="0"/>
              <a:t/>
            </a:r>
            <a:br>
              <a:rPr lang="fr-CA" sz="2800" dirty="0"/>
            </a:br>
            <a:r>
              <a:rPr lang="fr-CA" sz="2800" b="1" i="1" dirty="0"/>
              <a:t>-</a:t>
            </a:r>
            <a:r>
              <a:rPr lang="fr-CA" sz="2800" i="1" dirty="0"/>
              <a:t>Jacob!</a:t>
            </a:r>
            <a:r>
              <a:rPr lang="fr-CA" sz="2800" dirty="0"/>
              <a:t/>
            </a:r>
            <a:br>
              <a:rPr lang="fr-CA" sz="2800" dirty="0"/>
            </a:br>
            <a:r>
              <a:rPr lang="fr-CA" sz="2800" b="1" i="1" dirty="0"/>
              <a:t>-</a:t>
            </a:r>
            <a:r>
              <a:rPr lang="fr-CA" sz="2800" i="1" dirty="0"/>
              <a:t>Oui? Je vous connais, monsieur? </a:t>
            </a:r>
          </a:p>
          <a:p>
            <a:pPr lvl="1"/>
            <a:r>
              <a:rPr lang="fr-CA" sz="2800" i="1" dirty="0"/>
              <a:t>Juliette a claqué la porte derrière elle.</a:t>
            </a:r>
            <a:r>
              <a:rPr lang="fr-CA" sz="2800" dirty="0"/>
              <a:t/>
            </a:r>
            <a:br>
              <a:rPr lang="fr-CA" sz="2800" dirty="0"/>
            </a:br>
            <a:r>
              <a:rPr lang="fr-CA" sz="2800" b="1" i="1" dirty="0"/>
              <a:t>« </a:t>
            </a:r>
            <a:r>
              <a:rPr lang="fr-CA" sz="2800" i="1" dirty="0"/>
              <a:t>​Pourquoi ne m'as-tu pas invité?</a:t>
            </a:r>
            <a:r>
              <a:rPr lang="fr-CA" sz="2800" dirty="0"/>
              <a:t/>
            </a:r>
            <a:br>
              <a:rPr lang="fr-CA" sz="2800" dirty="0"/>
            </a:br>
            <a:r>
              <a:rPr lang="fr-CA" sz="2800" b="1" i="1" dirty="0"/>
              <a:t>-</a:t>
            </a:r>
            <a:r>
              <a:rPr lang="fr-CA" sz="2800" i="1" dirty="0"/>
              <a:t>Parce que tu étais trop occupée. </a:t>
            </a:r>
            <a:r>
              <a:rPr lang="fr-CA" sz="2800" dirty="0"/>
              <a:t/>
            </a:r>
            <a:br>
              <a:rPr lang="fr-CA" sz="2800" dirty="0"/>
            </a:br>
            <a:r>
              <a:rPr lang="fr-CA" sz="2800" b="1" i="1" dirty="0"/>
              <a:t>-</a:t>
            </a:r>
            <a:r>
              <a:rPr lang="fr-CA" sz="2800" i="1" dirty="0"/>
              <a:t>Franchement. Ce n'est pas une raison.</a:t>
            </a:r>
            <a:r>
              <a:rPr lang="fr-CA" sz="2800" b="1" i="1" dirty="0"/>
              <a:t>»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315548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dre">
  <a:themeElements>
    <a:clrScheme name="Cadr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1740</TotalTime>
  <Words>374</Words>
  <Application>Microsoft Office PowerPoint</Application>
  <PresentationFormat>Widescreen</PresentationFormat>
  <Paragraphs>103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Corbel</vt:lpstr>
      <vt:lpstr>Open Sans</vt:lpstr>
      <vt:lpstr>Wingdings 2</vt:lpstr>
      <vt:lpstr>Cadre</vt:lpstr>
      <vt:lpstr>La séquence dialogale</vt:lpstr>
      <vt:lpstr>La séquence dialogale</vt:lpstr>
      <vt:lpstr>Les 3 phases</vt:lpstr>
      <vt:lpstr>Exemple</vt:lpstr>
      <vt:lpstr>Particularités</vt:lpstr>
      <vt:lpstr>Particularités</vt:lpstr>
      <vt:lpstr>Temps de verbe</vt:lpstr>
      <vt:lpstr>Les verbes de parole</vt:lpstr>
      <vt:lpstr>Ponctuation</vt:lpstr>
      <vt:lpstr>Deux-points</vt:lpstr>
      <vt:lpstr>Introduire une explication</vt:lpstr>
      <vt:lpstr>Introduire une énumération</vt:lpstr>
      <vt:lpstr>Introduire un discours direct</vt:lpstr>
      <vt:lpstr>Dans le théâtre</vt:lpstr>
      <vt:lpstr>Les guillemets</vt:lpstr>
      <vt:lpstr>Tirets</vt:lpstr>
      <vt:lpstr>À votre tour</vt:lpstr>
      <vt:lpstr>PowerPoint Presentation</vt:lpstr>
      <vt:lpstr>La bédé</vt:lpstr>
      <vt:lpstr>2038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séquence dialogale</dc:title>
  <dc:creator>Daniel Martin</dc:creator>
  <cp:lastModifiedBy>Daniel Martin</cp:lastModifiedBy>
  <cp:revision>10</cp:revision>
  <dcterms:created xsi:type="dcterms:W3CDTF">2017-02-20T16:31:56Z</dcterms:created>
  <dcterms:modified xsi:type="dcterms:W3CDTF">2018-05-16T18:28:41Z</dcterms:modified>
</cp:coreProperties>
</file>